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1" r:id="rId6"/>
    <p:sldId id="270" r:id="rId7"/>
    <p:sldId id="272" r:id="rId8"/>
    <p:sldId id="27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DB1F0-296C-40DC-BFED-C86BA26C39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C6825D-0839-4414-B97B-FA3AAB21DE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CD58-2EDB-427E-97C4-F8BC360E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C9F52-18B9-47F3-A2EB-1D3E57552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667534-385B-44BA-ADB6-29C835696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460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ED8B7-DFD7-4E23-94E2-B5360C94E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DE2E6E-0CB9-4C2D-BBCD-89587D9F32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BED85-68E3-4DA6-8081-41E32C00A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8BE0C-3416-4248-8ABD-C1DEB3DD4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3FB07-CD84-4DC9-92AE-597ED1132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9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5BC5EA-C59B-4FBB-BA75-A5A1F36A5D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E1991C-36B2-49FD-A059-1853EA860A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42055-820D-461D-BDAB-E675BBB25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F350C-572C-4A25-9A7B-D24486298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EA75C-AC7A-4DDA-A340-24B0FB6E9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61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C61D7-7B3A-40AC-9F34-4E8EDBA88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12C2A-1A82-4B89-B7BF-1709E9715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4AA2D6-95F2-43E6-9359-F9B7052C4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237EB-C730-4046-9975-63821764F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B4399-9647-4576-B715-30435166D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78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6BABA-1C69-428A-A4F7-867F5B24F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BF3C65-0D32-4E35-9659-5335625B8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92D85-0F3E-48DF-BDAC-0A1BFE3C9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AEBCE-B4FA-4C76-8E5A-A9A7564D1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BAFDD-E6AE-4095-915A-E476D3DBC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09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C3022-36A8-45EC-96BB-7480EE81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D6DBB-1CE3-4E67-B0EF-092892333A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878FF5-6BB9-4507-9E3F-05B605FE7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5BACE5-C641-4834-B935-859296A08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70C8DF-05FD-4BC1-BDEC-B04BF07BD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52692-7D1D-4EEE-B59E-F9A4A7360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90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72A04-E193-4541-99F9-D8C0C4430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5B6465-ADF1-41B1-B12F-049CFF8B6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D5BEF8-0345-482F-99A1-FB26B4F2BB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0EA227-ECF6-4D3E-830D-ABB578337D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2A692D-8DF1-488D-AB88-222916B054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7B32A3-5A01-4E47-ACA0-D83963A16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7E0516-7778-46C2-8630-EE7BB2F17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4CBC31-0FDA-44DC-B1A1-5A86D0F6B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89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19080-702E-40B8-ADFF-E7AAA3DAF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052E67-66B9-4117-973B-234C18E18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D04A53-0682-4B76-8205-ED49FABFA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A0DDC9-A53F-430A-A29A-531DA9377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18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633A75-5506-4E2D-A9DB-940DF32EA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C7DD41-250A-4044-9699-FD596CDFC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D1713-CF94-4318-8C2A-96C6131C4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4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A8EC2-D971-4F94-926C-1707A8C52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E4883-3473-497D-B435-6D87449FA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981B2B-7121-41AC-81A6-E7852C25AF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B6F1BD-E0F9-4BF2-AB00-F4A0B9401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7C2CEE-BC06-4DC3-9C8C-B889BE067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FA9056-115D-4184-86C6-3F33B221F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05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AD6C3-3C4C-43E0-B1E2-B95179A79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AE7E30-D3BC-4241-BCF2-B7A6C6D3FA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B84BC-9BAF-4F0E-B235-B0DBFD845B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3E30EF-74BF-4159-A5C3-6A6340AE1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E8660-62A6-4516-8582-0CC2C539D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FB6BEA-D4A7-468A-9E5C-AF8EFC10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38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7D7273-333A-4BBA-BBA6-2DC895DCF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65C0B2-305C-4039-ADE0-98B707E55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A9C67-2889-4BFD-8F76-89FD60BC05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F7142-230B-42BD-AFA5-0D7CE322D40F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D18EB-8146-48E4-9B59-7981E1C41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72FAE-4C56-4AD5-A0DF-8471DDD202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D7ACEAD-3C18-408D-9855-381EC9753905}"/>
              </a:ext>
            </a:extLst>
          </p:cNvPr>
          <p:cNvSpPr txBox="1"/>
          <p:nvPr/>
        </p:nvSpPr>
        <p:spPr>
          <a:xfrm>
            <a:off x="3648456" y="859536"/>
            <a:ext cx="43708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/>
              <a:t>6</a:t>
            </a:r>
            <a:r>
              <a:rPr lang="sr-Latn-RS" sz="8800" dirty="0"/>
              <a:t>. VEŽBA</a:t>
            </a:r>
            <a:endParaRPr lang="en-US" sz="8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4DCF35-5795-4393-BE89-1C5751B841AA}"/>
              </a:ext>
            </a:extLst>
          </p:cNvPr>
          <p:cNvSpPr txBox="1"/>
          <p:nvPr/>
        </p:nvSpPr>
        <p:spPr>
          <a:xfrm>
            <a:off x="2084832" y="3017520"/>
            <a:ext cx="82387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6600" dirty="0"/>
              <a:t>POZNAVANJE HRANIVA: </a:t>
            </a:r>
            <a:r>
              <a:rPr lang="en-US" sz="6600" dirty="0"/>
              <a:t>ZRNASTA</a:t>
            </a:r>
            <a:r>
              <a:rPr lang="sr-Latn-RS" sz="6600" dirty="0"/>
              <a:t> HRANIVA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388966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E5E5E96-B0F5-4042-8691-B263729BF80E}"/>
              </a:ext>
            </a:extLst>
          </p:cNvPr>
          <p:cNvSpPr/>
          <p:nvPr/>
        </p:nvSpPr>
        <p:spPr>
          <a:xfrm>
            <a:off x="6096000" y="0"/>
            <a:ext cx="2540247" cy="769441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4400" dirty="0"/>
              <a:t>ZRNA ŽITA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5F9418F-B1B1-493D-8D58-A03249A93C27}"/>
              </a:ext>
            </a:extLst>
          </p:cNvPr>
          <p:cNvSpPr/>
          <p:nvPr/>
        </p:nvSpPr>
        <p:spPr>
          <a:xfrm>
            <a:off x="382722" y="507831"/>
            <a:ext cx="33084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/>
              <a:t>Kultivisane</a:t>
            </a:r>
            <a:r>
              <a:rPr lang="en-US" sz="2800" b="1" dirty="0"/>
              <a:t> </a:t>
            </a:r>
            <a:r>
              <a:rPr lang="en-US" sz="2800" b="1" dirty="0" err="1"/>
              <a:t>graminee</a:t>
            </a:r>
            <a:endParaRPr lang="en-US" sz="28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028EC3-DA93-419A-A934-913336BB240B}"/>
              </a:ext>
            </a:extLst>
          </p:cNvPr>
          <p:cNvSpPr/>
          <p:nvPr/>
        </p:nvSpPr>
        <p:spPr>
          <a:xfrm>
            <a:off x="249936" y="1075863"/>
            <a:ext cx="6096000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sr-Latn-RS" sz="2000" b="1" dirty="0"/>
              <a:t>O</a:t>
            </a:r>
            <a:r>
              <a:rPr lang="en-US" sz="2000" b="1" dirty="0" err="1"/>
              <a:t>motač</a:t>
            </a:r>
            <a:r>
              <a:rPr lang="en-US" sz="2000" b="1" dirty="0"/>
              <a:t> - </a:t>
            </a:r>
            <a:r>
              <a:rPr lang="en-US" sz="2000" b="1" dirty="0" err="1"/>
              <a:t>mekinjasti</a:t>
            </a:r>
            <a:r>
              <a:rPr lang="en-US" sz="2000" b="1" dirty="0"/>
              <a:t> deo - </a:t>
            </a:r>
            <a:r>
              <a:rPr lang="en-US" sz="2000" b="1" dirty="0" err="1"/>
              <a:t>proteini</a:t>
            </a:r>
            <a:r>
              <a:rPr lang="en-US" sz="2000" b="1" dirty="0"/>
              <a:t> </a:t>
            </a:r>
            <a:r>
              <a:rPr lang="en-US" sz="2000" b="1" dirty="0" err="1"/>
              <a:t>i</a:t>
            </a:r>
            <a:r>
              <a:rPr lang="en-US" sz="2000" b="1" dirty="0"/>
              <a:t> </a:t>
            </a:r>
            <a:r>
              <a:rPr lang="en-US" sz="2000" b="1" dirty="0" err="1"/>
              <a:t>mineralne</a:t>
            </a:r>
            <a:r>
              <a:rPr lang="en-US" sz="2000" b="1" dirty="0"/>
              <a:t> </a:t>
            </a:r>
            <a:r>
              <a:rPr lang="en-US" sz="2000" b="1" dirty="0" err="1"/>
              <a:t>materije</a:t>
            </a:r>
            <a:r>
              <a:rPr lang="en-US" sz="2000" b="1" dirty="0"/>
              <a:t> </a:t>
            </a:r>
          </a:p>
          <a:p>
            <a:r>
              <a:rPr lang="sr-Latn-RS" sz="2000" b="1" dirty="0"/>
              <a:t>K</a:t>
            </a:r>
            <a:r>
              <a:rPr lang="en-US" sz="2000" b="1" dirty="0" err="1"/>
              <a:t>lica</a:t>
            </a:r>
            <a:r>
              <a:rPr lang="en-US" sz="2000" b="1" dirty="0"/>
              <a:t> - </a:t>
            </a:r>
            <a:r>
              <a:rPr lang="en-US" sz="2000" b="1" dirty="0" err="1"/>
              <a:t>masti</a:t>
            </a:r>
            <a:r>
              <a:rPr lang="en-US" sz="2000" b="1" dirty="0"/>
              <a:t> </a:t>
            </a:r>
          </a:p>
          <a:p>
            <a:r>
              <a:rPr lang="sr-Latn-RS" sz="2000" b="1" dirty="0"/>
              <a:t>E</a:t>
            </a:r>
            <a:r>
              <a:rPr lang="en-US" sz="2000" b="1" dirty="0" err="1"/>
              <a:t>ndosperm</a:t>
            </a:r>
            <a:r>
              <a:rPr lang="en-US" sz="2000" b="1" dirty="0"/>
              <a:t> – </a:t>
            </a:r>
            <a:r>
              <a:rPr lang="en-US" sz="2000" b="1" dirty="0" err="1"/>
              <a:t>skrob</a:t>
            </a:r>
            <a:endParaRPr lang="en-US" sz="2000" b="1" dirty="0"/>
          </a:p>
          <a:p>
            <a:r>
              <a:rPr lang="sr-Latn-RS" sz="2000" b="1" dirty="0"/>
              <a:t>P</a:t>
            </a:r>
            <a:r>
              <a:rPr lang="en-US" sz="2000" b="1" dirty="0" err="1"/>
              <a:t>levica</a:t>
            </a:r>
            <a:r>
              <a:rPr lang="en-US" sz="2000" b="1" dirty="0"/>
              <a:t> (</a:t>
            </a:r>
            <a:r>
              <a:rPr lang="en-US" sz="2000" b="1" dirty="0" err="1"/>
              <a:t>ječam</a:t>
            </a:r>
            <a:r>
              <a:rPr lang="en-US" sz="2000" b="1" dirty="0"/>
              <a:t>, </a:t>
            </a:r>
            <a:r>
              <a:rPr lang="en-US" sz="2000" b="1" dirty="0" err="1"/>
              <a:t>ovas</a:t>
            </a:r>
            <a:r>
              <a:rPr lang="en-US" sz="2000" b="1" dirty="0"/>
              <a:t>, </a:t>
            </a:r>
            <a:r>
              <a:rPr lang="en-US" sz="2000" b="1" dirty="0" err="1"/>
              <a:t>pirinač</a:t>
            </a:r>
            <a:r>
              <a:rPr lang="en-US" sz="2000" b="1" dirty="0"/>
              <a:t>, </a:t>
            </a:r>
            <a:r>
              <a:rPr lang="en-US" sz="2000" b="1" dirty="0" err="1"/>
              <a:t>proso</a:t>
            </a:r>
            <a:r>
              <a:rPr lang="en-US" sz="2000" b="1" dirty="0"/>
              <a:t>) – </a:t>
            </a:r>
            <a:r>
              <a:rPr lang="en-US" sz="2000" b="1" dirty="0" err="1"/>
              <a:t>celuloza</a:t>
            </a:r>
            <a:endParaRPr lang="en-US" sz="2000" b="1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382E373-1109-4251-9DC4-5AA0637319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889575"/>
              </p:ext>
            </p:extLst>
          </p:nvPr>
        </p:nvGraphicFramePr>
        <p:xfrm>
          <a:off x="249936" y="2555854"/>
          <a:ext cx="11511970" cy="40233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55985">
                  <a:extLst>
                    <a:ext uri="{9D8B030D-6E8A-4147-A177-3AD203B41FA5}">
                      <a16:colId xmlns:a16="http://schemas.microsoft.com/office/drawing/2014/main" val="286279973"/>
                    </a:ext>
                  </a:extLst>
                </a:gridCol>
                <a:gridCol w="5755985">
                  <a:extLst>
                    <a:ext uri="{9D8B030D-6E8A-4147-A177-3AD203B41FA5}">
                      <a16:colId xmlns:a16="http://schemas.microsoft.com/office/drawing/2014/main" val="31319641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/>
                        <a:t>Vlaga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u="none" strike="noStrike" kern="1200" dirty="0">
                          <a:effectLst/>
                        </a:rPr>
                        <a:t>12- 13%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5588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/>
                        <a:t>Pepeo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u="none" strike="noStrike" kern="1200" dirty="0">
                          <a:effectLst/>
                        </a:rPr>
                        <a:t>2,0 - 5,0 % Ca - 0,02 - 0,15; P - 0,22 - 0,45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741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Protein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u="none" strike="noStrike" kern="1200" dirty="0">
                          <a:effectLst/>
                        </a:rPr>
                        <a:t>7,7 - 15 % (</a:t>
                      </a:r>
                      <a:r>
                        <a:rPr lang="en-US" sz="2400" b="1" u="none" strike="noStrike" kern="1200" dirty="0" err="1">
                          <a:effectLst/>
                        </a:rPr>
                        <a:t>lizin</a:t>
                      </a:r>
                      <a:r>
                        <a:rPr lang="en-US" sz="2400" b="1" u="none" strike="noStrike" kern="1200" dirty="0">
                          <a:effectLst/>
                        </a:rPr>
                        <a:t>, </a:t>
                      </a:r>
                      <a:r>
                        <a:rPr lang="en-US" sz="2400" b="1" u="none" strike="noStrike" kern="1200" dirty="0" err="1">
                          <a:effectLst/>
                        </a:rPr>
                        <a:t>metionin</a:t>
                      </a:r>
                      <a:r>
                        <a:rPr lang="en-US" sz="2400" b="1" u="none" strike="noStrike" kern="1200" dirty="0">
                          <a:effectLst/>
                        </a:rPr>
                        <a:t>, </a:t>
                      </a:r>
                      <a:r>
                        <a:rPr lang="en-US" sz="2400" b="1" u="none" strike="noStrike" kern="1200" dirty="0" err="1">
                          <a:effectLst/>
                        </a:rPr>
                        <a:t>cistin</a:t>
                      </a:r>
                      <a:r>
                        <a:rPr lang="en-US" sz="2400" b="1" u="none" strike="noStrike" kern="1200" dirty="0">
                          <a:effectLst/>
                        </a:rPr>
                        <a:t>, </a:t>
                      </a:r>
                      <a:r>
                        <a:rPr lang="en-US" sz="2400" b="1" u="none" strike="noStrike" kern="1200" dirty="0" err="1">
                          <a:effectLst/>
                        </a:rPr>
                        <a:t>triptofan</a:t>
                      </a:r>
                      <a:r>
                        <a:rPr lang="en-US" sz="2400" b="1" u="none" strike="noStrike" kern="1200" dirty="0">
                          <a:effectLst/>
                        </a:rPr>
                        <a:t>)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417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Mast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u="none" strike="noStrike" kern="1200" dirty="0">
                          <a:effectLst/>
                        </a:rPr>
                        <a:t>1,5- 4,0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982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/>
                        <a:t>Celuloza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u="none" strike="noStrike" kern="1200" dirty="0">
                          <a:effectLst/>
                        </a:rPr>
                        <a:t>2,0- 5,0-11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69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BEM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u="none" strike="noStrike" kern="1200" dirty="0">
                          <a:effectLst/>
                        </a:rPr>
                        <a:t>55-76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1879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/>
                        <a:t>Vitamini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u="none" strike="noStrike" kern="1200" dirty="0" err="1">
                          <a:effectLst/>
                        </a:rPr>
                        <a:t>Karotin</a:t>
                      </a:r>
                      <a:r>
                        <a:rPr lang="en-US" sz="2400" b="1" u="none" strike="noStrike" kern="1200" dirty="0">
                          <a:effectLst/>
                        </a:rPr>
                        <a:t> (</a:t>
                      </a:r>
                      <a:r>
                        <a:rPr lang="en-US" sz="2400" b="1" u="none" strike="noStrike" kern="1200" dirty="0" err="1">
                          <a:effectLst/>
                        </a:rPr>
                        <a:t>samo</a:t>
                      </a:r>
                      <a:r>
                        <a:rPr lang="en-US" sz="2400" b="1" u="none" strike="noStrike" kern="1200" dirty="0">
                          <a:effectLst/>
                        </a:rPr>
                        <a:t> </a:t>
                      </a:r>
                      <a:r>
                        <a:rPr lang="en-US" sz="2400" b="1" u="none" strike="noStrike" kern="1200" dirty="0" err="1">
                          <a:effectLst/>
                        </a:rPr>
                        <a:t>žuti</a:t>
                      </a:r>
                      <a:r>
                        <a:rPr lang="en-US" sz="2400" b="1" u="none" strike="noStrike" kern="1200" dirty="0">
                          <a:effectLst/>
                        </a:rPr>
                        <a:t> </a:t>
                      </a:r>
                      <a:r>
                        <a:rPr lang="en-US" sz="2400" b="1" u="none" strike="noStrike" kern="1200" dirty="0" err="1">
                          <a:effectLst/>
                        </a:rPr>
                        <a:t>kukuruz</a:t>
                      </a:r>
                      <a:r>
                        <a:rPr lang="en-US" sz="2400" b="1" u="none" strike="noStrike" kern="1200" dirty="0">
                          <a:effectLst/>
                        </a:rPr>
                        <a:t>, 1 - 8 mg/kg), B</a:t>
                      </a:r>
                      <a:r>
                        <a:rPr lang="en-US" sz="2400" b="1" u="none" strike="noStrike" kern="1200" baseline="-25000" dirty="0">
                          <a:effectLst/>
                        </a:rPr>
                        <a:t>1</a:t>
                      </a:r>
                      <a:r>
                        <a:rPr lang="en-US" sz="2400" b="1" u="none" strike="noStrike" kern="1200" dirty="0">
                          <a:effectLst/>
                        </a:rPr>
                        <a:t> E 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6565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/>
                        <a:t>Energetska</a:t>
                      </a:r>
                      <a:r>
                        <a:rPr lang="en-US" sz="2400" b="1" dirty="0"/>
                        <a:t> </a:t>
                      </a:r>
                      <a:r>
                        <a:rPr lang="en-US" sz="2400" b="1" dirty="0" err="1"/>
                        <a:t>vrednost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u="none" strike="noStrike" kern="1200" dirty="0">
                          <a:effectLst/>
                        </a:rPr>
                        <a:t>0,6- 0,8 SJ/kg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0451831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0FC86D32-4C5A-4631-917B-63AA0C3737F6}"/>
              </a:ext>
            </a:extLst>
          </p:cNvPr>
          <p:cNvSpPr/>
          <p:nvPr/>
        </p:nvSpPr>
        <p:spPr>
          <a:xfrm>
            <a:off x="6757415" y="1637555"/>
            <a:ext cx="49039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zrnu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prekrupljena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samlevena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03807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550CA1A-F48A-4594-8B36-9CDB44080AEB}"/>
              </a:ext>
            </a:extLst>
          </p:cNvPr>
          <p:cNvSpPr/>
          <p:nvPr/>
        </p:nvSpPr>
        <p:spPr>
          <a:xfrm>
            <a:off x="5763768" y="445574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	</a:t>
            </a:r>
            <a:endParaRPr lang="sr-Latn-RS" dirty="0"/>
          </a:p>
          <a:p>
            <a:r>
              <a:rPr lang="en-US" dirty="0"/>
              <a:t> </a:t>
            </a:r>
          </a:p>
          <a:p>
            <a:r>
              <a:rPr lang="en-US" dirty="0"/>
              <a:t>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CEFC722-228E-4A9C-9FF4-0D448D8FEF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106320"/>
              </p:ext>
            </p:extLst>
          </p:nvPr>
        </p:nvGraphicFramePr>
        <p:xfrm>
          <a:off x="0" y="338185"/>
          <a:ext cx="12192000" cy="6181629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536548">
                  <a:extLst>
                    <a:ext uri="{9D8B030D-6E8A-4147-A177-3AD203B41FA5}">
                      <a16:colId xmlns:a16="http://schemas.microsoft.com/office/drawing/2014/main" val="4292618963"/>
                    </a:ext>
                  </a:extLst>
                </a:gridCol>
                <a:gridCol w="10655452">
                  <a:extLst>
                    <a:ext uri="{9D8B030D-6E8A-4147-A177-3AD203B41FA5}">
                      <a16:colId xmlns:a16="http://schemas.microsoft.com/office/drawing/2014/main" val="442346156"/>
                    </a:ext>
                  </a:extLst>
                </a:gridCol>
              </a:tblGrid>
              <a:tr h="1304829">
                <a:tc>
                  <a:txBody>
                    <a:bodyPr/>
                    <a:lstStyle/>
                    <a:p>
                      <a:r>
                        <a:rPr lang="en-US" sz="2000" b="1" dirty="0" err="1"/>
                        <a:t>Kukuruz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err="1"/>
                        <a:t>Svarljivost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oko</a:t>
                      </a:r>
                      <a:r>
                        <a:rPr lang="en-US" sz="2000" b="1" dirty="0"/>
                        <a:t> 90 %, </a:t>
                      </a:r>
                      <a:r>
                        <a:rPr lang="en-US" sz="2000" b="1" dirty="0" err="1"/>
                        <a:t>najznačajniji</a:t>
                      </a:r>
                      <a:r>
                        <a:rPr lang="en-US" sz="2000" b="1" dirty="0"/>
                        <a:t>.</a:t>
                      </a:r>
                    </a:p>
                    <a:p>
                      <a:r>
                        <a:rPr lang="en-US" sz="2000" b="1" dirty="0"/>
                        <a:t>» 8 - 8,5 % </a:t>
                      </a:r>
                      <a:r>
                        <a:rPr lang="en-US" sz="2000" b="1" dirty="0" err="1"/>
                        <a:t>prot.</a:t>
                      </a:r>
                      <a:r>
                        <a:rPr lang="en-US" sz="2000" b="1" dirty="0"/>
                        <a:t>; 4,12 % </a:t>
                      </a:r>
                      <a:r>
                        <a:rPr lang="en-US" sz="2000" b="1" dirty="0" err="1"/>
                        <a:t>zein</a:t>
                      </a:r>
                      <a:r>
                        <a:rPr lang="en-US" sz="2000" b="1" dirty="0"/>
                        <a:t>, </a:t>
                      </a:r>
                      <a:r>
                        <a:rPr lang="en-US" sz="2000" b="1" dirty="0" err="1"/>
                        <a:t>ostalo</a:t>
                      </a:r>
                      <a:r>
                        <a:rPr lang="en-US" sz="2000" b="1" dirty="0"/>
                        <a:t> globulin </a:t>
                      </a:r>
                      <a:r>
                        <a:rPr lang="en-US" sz="2000" b="1" dirty="0" err="1"/>
                        <a:t>i</a:t>
                      </a:r>
                      <a:r>
                        <a:rPr lang="en-US" sz="2000" b="1" dirty="0"/>
                        <a:t> glutelin. </a:t>
                      </a:r>
                      <a:r>
                        <a:rPr lang="en-US" sz="2000" b="1" dirty="0" err="1"/>
                        <a:t>Nedostatak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lizina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triptofana</a:t>
                      </a:r>
                      <a:r>
                        <a:rPr lang="en-US" sz="2000" b="1" dirty="0"/>
                        <a:t>.</a:t>
                      </a:r>
                    </a:p>
                    <a:p>
                      <a:r>
                        <a:rPr lang="en-US" sz="2000" b="1" dirty="0"/>
                        <a:t>Mast</a:t>
                      </a:r>
                      <a:r>
                        <a:rPr lang="sr-Latn-RS" sz="2000" b="1" dirty="0"/>
                        <a:t> </a:t>
                      </a:r>
                      <a:r>
                        <a:rPr lang="en-US" sz="2000" b="1" dirty="0" err="1"/>
                        <a:t>bogata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nezasićenim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masnim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kiselinama</a:t>
                      </a:r>
                      <a:r>
                        <a:rPr lang="en-US" sz="2000" b="1" dirty="0"/>
                        <a:t>. </a:t>
                      </a:r>
                      <a:r>
                        <a:rPr lang="en-US" sz="2000" b="1" dirty="0" err="1"/>
                        <a:t>Kriptoksantin</a:t>
                      </a:r>
                      <a:endParaRPr 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645398"/>
                  </a:ext>
                </a:extLst>
              </a:tr>
              <a:tr h="394483">
                <a:tc>
                  <a:txBody>
                    <a:bodyPr/>
                    <a:lstStyle/>
                    <a:p>
                      <a:r>
                        <a:rPr lang="en-US" sz="2000" b="1" dirty="0"/>
                        <a:t>P</a:t>
                      </a:r>
                      <a:r>
                        <a:rPr lang="sr-Latn-RS" sz="2000" b="1" dirty="0"/>
                        <a:t>šenica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2000" b="1" dirty="0"/>
                        <a:t>U</a:t>
                      </a:r>
                      <a:r>
                        <a:rPr lang="en-US" sz="2000" b="1" dirty="0" err="1"/>
                        <a:t>kusno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hranivo</a:t>
                      </a:r>
                      <a:r>
                        <a:rPr lang="en-US" sz="2000" b="1" dirty="0"/>
                        <a:t>, </a:t>
                      </a:r>
                      <a:r>
                        <a:rPr lang="en-US" sz="2000" b="1" dirty="0" err="1"/>
                        <a:t>ređe</a:t>
                      </a:r>
                      <a:r>
                        <a:rPr lang="en-US" sz="2000" b="1" dirty="0"/>
                        <a:t> se </a:t>
                      </a:r>
                      <a:r>
                        <a:rPr lang="en-US" sz="2000" b="1" dirty="0" err="1"/>
                        <a:t>daje</a:t>
                      </a:r>
                      <a:r>
                        <a:rPr lang="en-US" sz="2000" b="1" dirty="0"/>
                        <a:t> (</a:t>
                      </a:r>
                      <a:r>
                        <a:rPr lang="en-US" sz="2000" b="1" dirty="0" err="1"/>
                        <a:t>cena</a:t>
                      </a:r>
                      <a:r>
                        <a:rPr lang="en-US" sz="2000" b="1" dirty="0"/>
                        <a:t>). </a:t>
                      </a:r>
                      <a:r>
                        <a:rPr lang="en-US" sz="2000" b="1" dirty="0" err="1"/>
                        <a:t>Svinje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živina</a:t>
                      </a:r>
                      <a:r>
                        <a:rPr lang="en-US" sz="2000" b="1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345974"/>
                  </a:ext>
                </a:extLst>
              </a:tr>
              <a:tr h="394483">
                <a:tc>
                  <a:txBody>
                    <a:bodyPr/>
                    <a:lstStyle/>
                    <a:p>
                      <a:r>
                        <a:rPr lang="sr-Latn-RS" sz="2000" b="1" dirty="0"/>
                        <a:t>Ječam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2000" b="1" dirty="0"/>
                        <a:t>P</a:t>
                      </a:r>
                      <a:r>
                        <a:rPr lang="en-US" sz="2000" b="1" dirty="0" err="1"/>
                        <a:t>ivski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stočni</a:t>
                      </a:r>
                      <a:r>
                        <a:rPr lang="en-US" sz="2000" b="1" dirty="0"/>
                        <a:t>. 1,8 % </a:t>
                      </a:r>
                      <a:r>
                        <a:rPr lang="en-US" sz="2000" b="1" dirty="0" err="1"/>
                        <a:t>masti</a:t>
                      </a:r>
                      <a:r>
                        <a:rPr lang="en-US" sz="2000" b="1" dirty="0"/>
                        <a:t>, </a:t>
                      </a:r>
                      <a:r>
                        <a:rPr lang="en-US" sz="2000" b="1" dirty="0" err="1"/>
                        <a:t>zasićene</a:t>
                      </a:r>
                      <a:r>
                        <a:rPr lang="en-US" sz="2000" b="1" dirty="0"/>
                        <a:t> mas. </a:t>
                      </a:r>
                      <a:r>
                        <a:rPr lang="en-US" sz="2000" b="1" dirty="0" err="1"/>
                        <a:t>kis</a:t>
                      </a:r>
                      <a:r>
                        <a:rPr lang="en-US" sz="2000" b="1" dirty="0"/>
                        <a:t>. - </a:t>
                      </a:r>
                      <a:r>
                        <a:rPr lang="en-US" sz="2000" b="1" dirty="0" err="1"/>
                        <a:t>bekon</a:t>
                      </a:r>
                      <a:r>
                        <a:rPr lang="en-US" sz="2000" b="1" dirty="0"/>
                        <a:t> tov.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5933702"/>
                  </a:ext>
                </a:extLst>
              </a:tr>
              <a:tr h="697932">
                <a:tc>
                  <a:txBody>
                    <a:bodyPr/>
                    <a:lstStyle/>
                    <a:p>
                      <a:r>
                        <a:rPr lang="sr-Latn-RS" sz="2000" b="1" dirty="0"/>
                        <a:t>Ovas (zob)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/>
                        <a:t>11 % </a:t>
                      </a:r>
                      <a:r>
                        <a:rPr lang="en-US" sz="2000" b="1" dirty="0" err="1"/>
                        <a:t>celuloze</a:t>
                      </a:r>
                      <a:r>
                        <a:rPr lang="en-US" sz="2000" b="1" dirty="0"/>
                        <a:t>. </a:t>
                      </a:r>
                      <a:r>
                        <a:rPr lang="en-US" sz="2000" b="1" dirty="0" err="1"/>
                        <a:t>Najniža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energetska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vrednost</a:t>
                      </a:r>
                      <a:r>
                        <a:rPr lang="en-US" sz="2000" b="1" dirty="0"/>
                        <a:t>. </a:t>
                      </a:r>
                      <a:r>
                        <a:rPr lang="en-US" sz="2000" b="1" dirty="0" err="1"/>
                        <a:t>Konji</a:t>
                      </a:r>
                      <a:r>
                        <a:rPr lang="en-US" sz="2000" b="1" dirty="0"/>
                        <a:t> - </a:t>
                      </a:r>
                      <a:r>
                        <a:rPr lang="en-US" sz="2000" b="1" dirty="0" err="1"/>
                        <a:t>rastresit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sadržaj</a:t>
                      </a:r>
                      <a:r>
                        <a:rPr lang="en-US" sz="2000" b="1" dirty="0"/>
                        <a:t>; </a:t>
                      </a:r>
                      <a:r>
                        <a:rPr lang="en-US" sz="2000" b="1" dirty="0" err="1"/>
                        <a:t>Priplodnjaci</a:t>
                      </a:r>
                      <a:r>
                        <a:rPr lang="en-US" sz="2000" b="1" dirty="0"/>
                        <a:t> - ne </a:t>
                      </a:r>
                      <a:r>
                        <a:rPr lang="en-US" sz="2000" b="1" dirty="0" err="1"/>
                        <a:t>dovodi</a:t>
                      </a:r>
                      <a:r>
                        <a:rPr lang="en-US" sz="2000" b="1" dirty="0"/>
                        <a:t> do </a:t>
                      </a:r>
                      <a:r>
                        <a:rPr lang="en-US" sz="2000" b="1" dirty="0" err="1"/>
                        <a:t>gojaznosti</a:t>
                      </a:r>
                      <a:r>
                        <a:rPr lang="en-US" sz="2000" b="1" dirty="0"/>
                        <a:t>; </a:t>
                      </a:r>
                      <a:r>
                        <a:rPr lang="en-US" sz="2000" b="1" dirty="0" err="1"/>
                        <a:t>bremenite</a:t>
                      </a:r>
                      <a:r>
                        <a:rPr lang="en-US" sz="2000" b="1" dirty="0"/>
                        <a:t>, </a:t>
                      </a:r>
                      <a:r>
                        <a:rPr lang="en-US" sz="2000" b="1" dirty="0" err="1"/>
                        <a:t>mlečne</a:t>
                      </a:r>
                      <a:r>
                        <a:rPr lang="en-US" sz="2000" b="1" dirty="0"/>
                        <a:t>, </a:t>
                      </a:r>
                      <a:r>
                        <a:rPr lang="en-US" sz="2000" b="1" dirty="0" err="1"/>
                        <a:t>podmladak</a:t>
                      </a:r>
                      <a:r>
                        <a:rPr lang="en-US" sz="2000" b="1" dirty="0"/>
                        <a:t>; </a:t>
                      </a:r>
                      <a:r>
                        <a:rPr lang="en-US" sz="2000" b="1" dirty="0" err="1"/>
                        <a:t>živina</a:t>
                      </a:r>
                      <a:r>
                        <a:rPr lang="en-US" sz="2000" b="1" dirty="0"/>
                        <a:t> - </a:t>
                      </a:r>
                      <a:r>
                        <a:rPr lang="en-US" sz="2000" b="1" dirty="0" err="1"/>
                        <a:t>poboljšava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operjavanje</a:t>
                      </a:r>
                      <a:r>
                        <a:rPr lang="en-US" sz="2000" b="1" dirty="0"/>
                        <a:t>, </a:t>
                      </a:r>
                      <a:r>
                        <a:rPr lang="en-US" sz="2000" b="1" dirty="0" err="1"/>
                        <a:t>sprečava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kanibalizam</a:t>
                      </a:r>
                      <a:r>
                        <a:rPr lang="en-US" sz="2000" b="1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314015"/>
                  </a:ext>
                </a:extLst>
              </a:tr>
              <a:tr h="394483">
                <a:tc>
                  <a:txBody>
                    <a:bodyPr/>
                    <a:lstStyle/>
                    <a:p>
                      <a:r>
                        <a:rPr lang="sr-Latn-RS" sz="2000" b="1" dirty="0"/>
                        <a:t>Raž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000" b="1" dirty="0"/>
                        <a:t>N</a:t>
                      </a:r>
                      <a:r>
                        <a:rPr lang="en-US" sz="2000" b="1" dirty="0" err="1"/>
                        <a:t>ajneukusnije</a:t>
                      </a:r>
                      <a:r>
                        <a:rPr lang="en-US" sz="2000" b="1" dirty="0"/>
                        <a:t>, </a:t>
                      </a:r>
                      <a:r>
                        <a:rPr lang="en-US" sz="2000" b="1" dirty="0" err="1"/>
                        <a:t>ugl</a:t>
                      </a:r>
                      <a:r>
                        <a:rPr lang="en-US" sz="2000" b="1" dirty="0"/>
                        <a:t>. </a:t>
                      </a:r>
                      <a:r>
                        <a:rPr lang="en-US" sz="2000" b="1" dirty="0" err="1"/>
                        <a:t>ovce</a:t>
                      </a:r>
                      <a:r>
                        <a:rPr lang="en-US" sz="2000" b="1" dirty="0"/>
                        <a:t>. </a:t>
                      </a:r>
                      <a:r>
                        <a:rPr lang="en-US" sz="2000" b="1" dirty="0" err="1"/>
                        <a:t>Konji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odbijaju</a:t>
                      </a:r>
                      <a:r>
                        <a:rPr lang="en-US" sz="2000" b="1" dirty="0"/>
                        <a:t>. </a:t>
                      </a:r>
                      <a:r>
                        <a:rPr lang="sr-Latn-RS" sz="2000" b="1" dirty="0"/>
                        <a:t>Pentozani.</a:t>
                      </a:r>
                      <a:endParaRPr 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878467"/>
                  </a:ext>
                </a:extLst>
              </a:tr>
              <a:tr h="394483">
                <a:tc>
                  <a:txBody>
                    <a:bodyPr/>
                    <a:lstStyle/>
                    <a:p>
                      <a:r>
                        <a:rPr lang="sr-Latn-RS" sz="2000" b="1" dirty="0"/>
                        <a:t>Pirinač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2000" b="1" dirty="0"/>
                        <a:t>R</a:t>
                      </a:r>
                      <a:r>
                        <a:rPr lang="en-US" sz="2000" b="1" dirty="0" err="1"/>
                        <a:t>etko</a:t>
                      </a:r>
                      <a:r>
                        <a:rPr lang="en-US" sz="2000" b="1" dirty="0"/>
                        <a:t>, </a:t>
                      </a:r>
                      <a:r>
                        <a:rPr lang="en-US" sz="2000" b="1" dirty="0" err="1"/>
                        <a:t>ugl</a:t>
                      </a:r>
                      <a:r>
                        <a:rPr lang="en-US" sz="2000" b="1" dirty="0"/>
                        <a:t>. </a:t>
                      </a:r>
                      <a:r>
                        <a:rPr lang="en-US" sz="2000" b="1" dirty="0" err="1"/>
                        <a:t>otpadni</a:t>
                      </a:r>
                      <a:r>
                        <a:rPr lang="en-US" sz="2000" b="1" dirty="0"/>
                        <a:t>. </a:t>
                      </a:r>
                      <a:r>
                        <a:rPr lang="en-US" sz="2000" b="1" dirty="0" err="1"/>
                        <a:t>Psima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kuvan</a:t>
                      </a:r>
                      <a:r>
                        <a:rPr lang="en-US" sz="2000" b="1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0255177"/>
                  </a:ext>
                </a:extLst>
              </a:tr>
              <a:tr h="394483">
                <a:tc>
                  <a:txBody>
                    <a:bodyPr/>
                    <a:lstStyle/>
                    <a:p>
                      <a:r>
                        <a:rPr lang="sr-Latn-RS" sz="2000" b="1" dirty="0"/>
                        <a:t>Sirak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000" b="1" dirty="0"/>
                        <a:t>M</a:t>
                      </a:r>
                      <a:r>
                        <a:rPr lang="en-US" sz="2000" b="1" dirty="0" err="1"/>
                        <a:t>etlaš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šećerac</a:t>
                      </a:r>
                      <a:r>
                        <a:rPr lang="en-US" sz="2000" b="1" dirty="0"/>
                        <a:t>. </a:t>
                      </a:r>
                      <a:r>
                        <a:rPr lang="en-US" sz="2000" b="1" dirty="0" err="1"/>
                        <a:t>Više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proteina</a:t>
                      </a:r>
                      <a:r>
                        <a:rPr lang="en-US" sz="2000" b="1" dirty="0"/>
                        <a:t> a </a:t>
                      </a:r>
                      <a:r>
                        <a:rPr lang="en-US" sz="2000" b="1" dirty="0" err="1"/>
                        <a:t>manje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energije</a:t>
                      </a:r>
                      <a:r>
                        <a:rPr lang="en-US" sz="2000" b="1" dirty="0"/>
                        <a:t> od </a:t>
                      </a:r>
                      <a:r>
                        <a:rPr lang="en-US" sz="2000" b="1" dirty="0" err="1"/>
                        <a:t>kukuruza</a:t>
                      </a:r>
                      <a:r>
                        <a:rPr lang="en-US" sz="2000" b="1" dirty="0"/>
                        <a:t>, </a:t>
                      </a:r>
                      <a:r>
                        <a:rPr lang="en-US" sz="2000" b="1" dirty="0" err="1"/>
                        <a:t>zamenjuje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ga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i</a:t>
                      </a:r>
                      <a:r>
                        <a:rPr lang="en-US" sz="2000" b="1" dirty="0"/>
                        <a:t> do 50 %.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527758"/>
                  </a:ext>
                </a:extLst>
              </a:tr>
              <a:tr h="394483">
                <a:tc>
                  <a:txBody>
                    <a:bodyPr/>
                    <a:lstStyle/>
                    <a:p>
                      <a:r>
                        <a:rPr lang="sr-Latn-RS" sz="2000" b="1" dirty="0"/>
                        <a:t>Proso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000" b="1" dirty="0"/>
                        <a:t>S</a:t>
                      </a:r>
                      <a:r>
                        <a:rPr lang="en-US" sz="2000" b="1" dirty="0" err="1"/>
                        <a:t>itno</a:t>
                      </a:r>
                      <a:r>
                        <a:rPr lang="en-US" sz="2000" b="1" dirty="0"/>
                        <a:t>, </a:t>
                      </a:r>
                      <a:r>
                        <a:rPr lang="en-US" sz="2000" b="1" dirty="0" err="1"/>
                        <a:t>tvrdo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seme</a:t>
                      </a:r>
                      <a:r>
                        <a:rPr lang="en-US" sz="2000" b="1" dirty="0"/>
                        <a:t>, mora da se </a:t>
                      </a:r>
                      <a:r>
                        <a:rPr lang="en-US" sz="2000" b="1" dirty="0" err="1"/>
                        <a:t>melje</a:t>
                      </a:r>
                      <a:r>
                        <a:rPr lang="en-US" sz="2000" b="1" dirty="0"/>
                        <a:t>. </a:t>
                      </a:r>
                      <a:r>
                        <a:rPr lang="en-US" sz="2000" b="1" dirty="0" err="1"/>
                        <a:t>Ugl</a:t>
                      </a:r>
                      <a:r>
                        <a:rPr lang="en-US" sz="2000" b="1" dirty="0"/>
                        <a:t>. </a:t>
                      </a:r>
                      <a:r>
                        <a:rPr lang="en-US" sz="2000" b="1" dirty="0" err="1"/>
                        <a:t>smeše</a:t>
                      </a:r>
                      <a:r>
                        <a:rPr lang="en-US" sz="2000" b="1" dirty="0"/>
                        <a:t> za </a:t>
                      </a:r>
                      <a:r>
                        <a:rPr lang="en-US" sz="2000" b="1" dirty="0" err="1"/>
                        <a:t>ptice</a:t>
                      </a:r>
                      <a:r>
                        <a:rPr lang="en-US" sz="2000" b="1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8814261"/>
                  </a:ext>
                </a:extLst>
              </a:tr>
              <a:tr h="394483">
                <a:tc>
                  <a:txBody>
                    <a:bodyPr/>
                    <a:lstStyle/>
                    <a:p>
                      <a:r>
                        <a:rPr lang="sr-Latn-RS" sz="2000" b="1" dirty="0"/>
                        <a:t>Muhar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2000" b="1" dirty="0"/>
                        <a:t>S</a:t>
                      </a:r>
                      <a:r>
                        <a:rPr lang="en-US" sz="2000" b="1" dirty="0" err="1"/>
                        <a:t>ličan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prosu</a:t>
                      </a:r>
                      <a:r>
                        <a:rPr lang="en-US" sz="2000" b="1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281558"/>
                  </a:ext>
                </a:extLst>
              </a:tr>
              <a:tr h="394483">
                <a:tc>
                  <a:txBody>
                    <a:bodyPr/>
                    <a:lstStyle/>
                    <a:p>
                      <a:r>
                        <a:rPr lang="sr-Latn-RS" sz="2000" b="1" dirty="0"/>
                        <a:t>Heljda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2000" b="1" dirty="0"/>
                        <a:t>J</a:t>
                      </a:r>
                      <a:r>
                        <a:rPr lang="en-US" sz="2000" b="1" dirty="0"/>
                        <a:t>aka, </a:t>
                      </a:r>
                      <a:r>
                        <a:rPr lang="en-US" sz="2000" b="1" dirty="0" err="1"/>
                        <a:t>drvenasta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ovojnica</a:t>
                      </a:r>
                      <a:r>
                        <a:rPr lang="en-US" sz="2000" b="1" dirty="0"/>
                        <a:t>, </a:t>
                      </a:r>
                      <a:r>
                        <a:rPr lang="en-US" sz="2000" b="1" dirty="0" err="1"/>
                        <a:t>neukusna</a:t>
                      </a:r>
                      <a:r>
                        <a:rPr lang="en-US" sz="2000" b="1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634795"/>
                  </a:ext>
                </a:extLst>
              </a:tr>
              <a:tr h="1001381">
                <a:tc>
                  <a:txBody>
                    <a:bodyPr/>
                    <a:lstStyle/>
                    <a:p>
                      <a:r>
                        <a:rPr lang="sr-Latn-RS" sz="2000" b="1" dirty="0"/>
                        <a:t>Urodica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000" b="1" dirty="0"/>
                        <a:t>S</a:t>
                      </a:r>
                      <a:r>
                        <a:rPr lang="en-US" sz="2000" b="1" dirty="0" err="1"/>
                        <a:t>meša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sitnijih</a:t>
                      </a:r>
                      <a:r>
                        <a:rPr lang="en-US" sz="2000" b="1" dirty="0"/>
                        <a:t>, </a:t>
                      </a:r>
                      <a:r>
                        <a:rPr lang="en-US" sz="2000" b="1" dirty="0" err="1"/>
                        <a:t>izlomljenih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smežuranih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zrna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žita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leguminoza</a:t>
                      </a:r>
                      <a:r>
                        <a:rPr lang="en-US" sz="2000" b="1" dirty="0"/>
                        <a:t>, </a:t>
                      </a:r>
                      <a:r>
                        <a:rPr lang="en-US" sz="2000" b="1" dirty="0" err="1"/>
                        <a:t>kao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semenja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korovskih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otrovnih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biljaka</a:t>
                      </a:r>
                      <a:r>
                        <a:rPr lang="en-US" sz="2000" b="1" dirty="0"/>
                        <a:t>. Min. 70 % </a:t>
                      </a:r>
                      <a:r>
                        <a:rPr lang="en-US" sz="2000" b="1" dirty="0" err="1"/>
                        <a:t>korisnog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semenja</a:t>
                      </a:r>
                      <a:r>
                        <a:rPr lang="en-US" sz="2000" b="1" dirty="0"/>
                        <a:t>, do 20 % </a:t>
                      </a:r>
                      <a:r>
                        <a:rPr lang="en-US" sz="2000" b="1" dirty="0" err="1"/>
                        <a:t>korovskog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i</a:t>
                      </a:r>
                      <a:r>
                        <a:rPr lang="en-US" sz="2000" b="1" dirty="0"/>
                        <a:t> max. 1 % </a:t>
                      </a:r>
                      <a:r>
                        <a:rPr lang="en-US" sz="2000" b="1" dirty="0" err="1"/>
                        <a:t>toksičnog</a:t>
                      </a:r>
                      <a:r>
                        <a:rPr lang="en-US" sz="2000" b="1" dirty="0"/>
                        <a:t>. </a:t>
                      </a:r>
                      <a:r>
                        <a:rPr lang="en-US" sz="2000" b="1" dirty="0" err="1"/>
                        <a:t>Govedima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samlevena</a:t>
                      </a:r>
                      <a:r>
                        <a:rPr lang="en-US" sz="2000" b="1" dirty="0"/>
                        <a:t>,</a:t>
                      </a:r>
                      <a:r>
                        <a:rPr lang="sr-Latn-RS" sz="2000" b="1" dirty="0"/>
                        <a:t> </a:t>
                      </a:r>
                      <a:r>
                        <a:rPr lang="en-US" sz="2000" b="1" u="none" strike="noStrike" kern="1200" dirty="0" err="1">
                          <a:effectLst/>
                        </a:rPr>
                        <a:t>živini</a:t>
                      </a:r>
                      <a:r>
                        <a:rPr lang="en-US" sz="2000" b="1" u="none" strike="noStrike" kern="1200" dirty="0">
                          <a:effectLst/>
                        </a:rPr>
                        <a:t> u </a:t>
                      </a:r>
                      <a:r>
                        <a:rPr lang="en-US" sz="2000" b="1" u="none" strike="noStrike" kern="1200" dirty="0" err="1">
                          <a:effectLst/>
                        </a:rPr>
                        <a:t>zrnu</a:t>
                      </a:r>
                      <a:r>
                        <a:rPr lang="en-US" sz="2000" b="1" u="none" strike="noStrike" kern="1200" dirty="0">
                          <a:effectLst/>
                        </a:rPr>
                        <a:t>. Ne </a:t>
                      </a:r>
                      <a:r>
                        <a:rPr lang="en-US" sz="2000" b="1" u="none" strike="noStrike" kern="1200" dirty="0" err="1">
                          <a:effectLst/>
                        </a:rPr>
                        <a:t>davati</a:t>
                      </a:r>
                      <a:r>
                        <a:rPr lang="en-US" sz="2000" b="1" u="none" strike="noStrike" kern="1200" dirty="0">
                          <a:effectLst/>
                        </a:rPr>
                        <a:t> </a:t>
                      </a:r>
                      <a:r>
                        <a:rPr lang="en-US" sz="2000" b="1" u="none" strike="noStrike" kern="1200" dirty="0" err="1">
                          <a:effectLst/>
                        </a:rPr>
                        <a:t>bremenitim</a:t>
                      </a:r>
                      <a:r>
                        <a:rPr lang="en-US" sz="2000" b="1" u="none" strike="noStrike" kern="1200" dirty="0">
                          <a:effectLst/>
                        </a:rPr>
                        <a:t> </a:t>
                      </a:r>
                      <a:r>
                        <a:rPr lang="en-US" sz="2000" b="1" u="none" strike="noStrike" kern="1200" dirty="0" err="1">
                          <a:effectLst/>
                        </a:rPr>
                        <a:t>i</a:t>
                      </a:r>
                      <a:r>
                        <a:rPr lang="en-US" sz="2000" b="1" u="none" strike="noStrike" kern="1200" dirty="0">
                          <a:effectLst/>
                        </a:rPr>
                        <a:t> </a:t>
                      </a:r>
                      <a:r>
                        <a:rPr lang="en-US" sz="2000" b="1" u="none" strike="noStrike" kern="1200" dirty="0" err="1">
                          <a:effectLst/>
                        </a:rPr>
                        <a:t>podmlatku</a:t>
                      </a:r>
                      <a:r>
                        <a:rPr lang="en-US" sz="2000" b="1" u="none" strike="noStrike" kern="1200" dirty="0">
                          <a:effectLst/>
                        </a:rPr>
                        <a:t>.</a:t>
                      </a:r>
                      <a:endParaRPr 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83316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9067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C511822-6599-42D0-98D2-48B3D71854B6}"/>
              </a:ext>
            </a:extLst>
          </p:cNvPr>
          <p:cNvSpPr/>
          <p:nvPr/>
        </p:nvSpPr>
        <p:spPr>
          <a:xfrm>
            <a:off x="3932908" y="137160"/>
            <a:ext cx="4326184" cy="707886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4000" dirty="0"/>
              <a:t>ZRNA LEGUMINOZA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30C7EB1-81A3-4CC4-8550-C91F580DB9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351407"/>
              </p:ext>
            </p:extLst>
          </p:nvPr>
        </p:nvGraphicFramePr>
        <p:xfrm>
          <a:off x="678180" y="1624922"/>
          <a:ext cx="10835640" cy="31089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417820">
                  <a:extLst>
                    <a:ext uri="{9D8B030D-6E8A-4147-A177-3AD203B41FA5}">
                      <a16:colId xmlns:a16="http://schemas.microsoft.com/office/drawing/2014/main" val="498123731"/>
                    </a:ext>
                  </a:extLst>
                </a:gridCol>
                <a:gridCol w="5417820">
                  <a:extLst>
                    <a:ext uri="{9D8B030D-6E8A-4147-A177-3AD203B41FA5}">
                      <a16:colId xmlns:a16="http://schemas.microsoft.com/office/drawing/2014/main" val="35675263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Vlaga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u="none" strike="noStrike" kern="1200" dirty="0">
                          <a:effectLst/>
                        </a:rPr>
                        <a:t>12- 13%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043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Pepeo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u="none" strike="noStrike" kern="1200" dirty="0">
                          <a:effectLst/>
                        </a:rPr>
                        <a:t>2,8 - 4,5 %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Više</a:t>
                      </a:r>
                      <a:r>
                        <a:rPr lang="en-US" sz="2800" b="1" u="none" strike="noStrike" kern="1200" dirty="0">
                          <a:effectLst/>
                        </a:rPr>
                        <a:t> Ca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i</a:t>
                      </a:r>
                      <a:r>
                        <a:rPr lang="en-US" sz="2800" b="1" u="none" strike="noStrike" kern="1200" dirty="0">
                          <a:effectLst/>
                        </a:rPr>
                        <a:t> P od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žita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4786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Protein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u="none" strike="noStrike" kern="1200" dirty="0">
                          <a:effectLst/>
                        </a:rPr>
                        <a:t>21-39 % (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metionin</a:t>
                      </a:r>
                      <a:r>
                        <a:rPr lang="en-US" sz="2800" b="1" u="none" strike="noStrike" kern="1200" dirty="0">
                          <a:effectLst/>
                        </a:rPr>
                        <a:t>)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74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Mast 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u="none" strike="noStrike" kern="1200" dirty="0">
                          <a:effectLst/>
                        </a:rPr>
                        <a:t>1,5- 2,0	(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soja</a:t>
                      </a:r>
                      <a:r>
                        <a:rPr lang="en-US" sz="2800" b="1" u="none" strike="noStrike" kern="1200" dirty="0">
                          <a:effectLst/>
                        </a:rPr>
                        <a:t>- 17%)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390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Celuloza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u="none" strike="noStrike" kern="1200" dirty="0">
                          <a:effectLst/>
                        </a:rPr>
                        <a:t>3,3- 6,0	(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lupina</a:t>
                      </a:r>
                      <a:r>
                        <a:rPr lang="en-US" sz="2800" b="1" u="none" strike="noStrike" kern="1200" dirty="0">
                          <a:effectLst/>
                        </a:rPr>
                        <a:t> - 14 %)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332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Vitamini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u="none" strike="noStrike" kern="1200" dirty="0" err="1">
                          <a:effectLst/>
                        </a:rPr>
                        <a:t>Karotin</a:t>
                      </a:r>
                      <a:r>
                        <a:rPr lang="en-US" sz="2800" b="1" u="none" strike="noStrike" kern="1200" dirty="0">
                          <a:effectLst/>
                        </a:rPr>
                        <a:t> (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grašak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i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lupina</a:t>
                      </a:r>
                      <a:r>
                        <a:rPr lang="en-US" sz="2800" b="1" u="none" strike="noStrike" kern="1200" dirty="0">
                          <a:effectLst/>
                        </a:rPr>
                        <a:t>), E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256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1326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FF906DF-0356-4300-9B84-F99C3075D7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894313"/>
              </p:ext>
            </p:extLst>
          </p:nvPr>
        </p:nvGraphicFramePr>
        <p:xfrm>
          <a:off x="381000" y="1229868"/>
          <a:ext cx="11430000" cy="55168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82154">
                  <a:extLst>
                    <a:ext uri="{9D8B030D-6E8A-4147-A177-3AD203B41FA5}">
                      <a16:colId xmlns:a16="http://schemas.microsoft.com/office/drawing/2014/main" val="2009856105"/>
                    </a:ext>
                  </a:extLst>
                </a:gridCol>
                <a:gridCol w="9347846">
                  <a:extLst>
                    <a:ext uri="{9D8B030D-6E8A-4147-A177-3AD203B41FA5}">
                      <a16:colId xmlns:a16="http://schemas.microsoft.com/office/drawing/2014/main" val="12640792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Soja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u="none" strike="noStrike" kern="1200" dirty="0">
                          <a:effectLst/>
                        </a:rPr>
                        <a:t>38 %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proteina</a:t>
                      </a:r>
                      <a:r>
                        <a:rPr lang="en-US" sz="2800" b="1" u="none" strike="noStrike" kern="1200" dirty="0">
                          <a:effectLst/>
                        </a:rPr>
                        <a:t>.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Antitripsinski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faktor</a:t>
                      </a:r>
                      <a:r>
                        <a:rPr lang="en-US" sz="2800" b="1" u="none" strike="noStrike" kern="1200" dirty="0">
                          <a:effectLst/>
                        </a:rPr>
                        <a:t>,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ureaza</a:t>
                      </a:r>
                      <a:r>
                        <a:rPr lang="en-US" sz="2800" b="1" u="none" strike="noStrike" kern="1200" dirty="0">
                          <a:effectLst/>
                        </a:rPr>
                        <a:t>.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457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Grašak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u="none" strike="noStrike" kern="1200" dirty="0" err="1">
                          <a:effectLst/>
                        </a:rPr>
                        <a:t>baštenski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i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stočni</a:t>
                      </a:r>
                      <a:r>
                        <a:rPr lang="en-US" sz="2800" b="1" u="none" strike="noStrike" kern="1200" dirty="0">
                          <a:effectLst/>
                        </a:rPr>
                        <a:t>. 17 %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proteina</a:t>
                      </a:r>
                      <a:r>
                        <a:rPr lang="en-US" sz="2800" b="1" u="none" strike="noStrike" kern="1200" dirty="0">
                          <a:effectLst/>
                        </a:rPr>
                        <a:t>.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Bekon</a:t>
                      </a:r>
                      <a:r>
                        <a:rPr lang="en-US" sz="2800" b="1" u="none" strike="noStrike" kern="1200" dirty="0">
                          <a:effectLst/>
                        </a:rPr>
                        <a:t> tov.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Fazin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i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trigonolein</a:t>
                      </a:r>
                      <a:r>
                        <a:rPr lang="en-US" sz="2800" b="1" u="none" strike="noStrike" kern="1200" dirty="0">
                          <a:effectLst/>
                        </a:rPr>
                        <a:t>. 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4680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Pasulj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u="none" strike="noStrike" kern="1200" dirty="0">
                          <a:effectLst/>
                        </a:rPr>
                        <a:t>25 %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prot.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Neukusan</a:t>
                      </a:r>
                      <a:r>
                        <a:rPr lang="en-US" sz="2800" b="1" u="none" strike="noStrike" kern="1200" dirty="0">
                          <a:effectLst/>
                        </a:rPr>
                        <a:t>.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Glikozid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fazin</a:t>
                      </a:r>
                      <a:r>
                        <a:rPr lang="en-US" sz="2800" b="1" u="none" strike="noStrike" kern="1200" dirty="0">
                          <a:effectLst/>
                        </a:rPr>
                        <a:t>.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44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Bob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u="none" strike="noStrike" kern="1200" dirty="0" err="1">
                          <a:effectLst/>
                        </a:rPr>
                        <a:t>sličan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pasulju</a:t>
                      </a:r>
                      <a:r>
                        <a:rPr lang="en-US" sz="2800" b="1" u="none" strike="noStrike" kern="1200" dirty="0">
                          <a:effectLst/>
                        </a:rPr>
                        <a:t>. 24 h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potopljen</a:t>
                      </a:r>
                      <a:r>
                        <a:rPr lang="en-US" sz="2800" b="1" u="none" strike="noStrike" kern="1200" dirty="0">
                          <a:effectLst/>
                        </a:rPr>
                        <a:t>.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7892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Lupina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u="none" strike="noStrike" kern="1200" dirty="0" err="1">
                          <a:effectLst/>
                        </a:rPr>
                        <a:t>gorke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sorte</a:t>
                      </a:r>
                      <a:r>
                        <a:rPr lang="en-US" sz="2800" b="1" u="none" strike="noStrike" kern="1200" dirty="0">
                          <a:effectLst/>
                        </a:rPr>
                        <a:t> - lupinin,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spartein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i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iktrogen</a:t>
                      </a:r>
                      <a:r>
                        <a:rPr lang="en-US" sz="2800" b="1" u="none" strike="noStrike" kern="1200" dirty="0">
                          <a:effectLst/>
                        </a:rPr>
                        <a:t> (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nervni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i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jetreni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otrovi</a:t>
                      </a:r>
                      <a:r>
                        <a:rPr lang="en-US" sz="2800" b="1" u="none" strike="noStrike" kern="1200" dirty="0">
                          <a:effectLst/>
                        </a:rPr>
                        <a:t>).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slatke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sorte</a:t>
                      </a:r>
                      <a:r>
                        <a:rPr lang="en-US" sz="2800" b="1" u="none" strike="noStrike" kern="1200" dirty="0">
                          <a:effectLst/>
                        </a:rPr>
                        <a:t>.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0664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Grahorica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u="none" strike="noStrike" kern="1200" dirty="0" err="1">
                          <a:effectLst/>
                        </a:rPr>
                        <a:t>cijanovodonični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glikozidi</a:t>
                      </a:r>
                      <a:r>
                        <a:rPr lang="en-US" sz="2800" b="1" u="none" strike="noStrike" kern="1200" dirty="0">
                          <a:effectLst/>
                        </a:rPr>
                        <a:t> u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nekim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sortama</a:t>
                      </a:r>
                      <a:r>
                        <a:rPr lang="en-US" sz="2800" b="1" u="none" strike="noStrike" kern="1200" dirty="0">
                          <a:effectLst/>
                        </a:rPr>
                        <a:t>.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Golubovi</a:t>
                      </a:r>
                      <a:r>
                        <a:rPr lang="en-US" sz="2800" b="1" u="none" strike="noStrike" kern="1200" dirty="0">
                          <a:effectLst/>
                        </a:rPr>
                        <a:t>.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38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Grahor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u="none" strike="noStrike" kern="1200" dirty="0" err="1">
                          <a:effectLst/>
                        </a:rPr>
                        <a:t>Amigdalin</a:t>
                      </a:r>
                      <a:r>
                        <a:rPr lang="en-US" sz="2800" b="1" u="none" strike="noStrike" kern="1200" dirty="0">
                          <a:effectLst/>
                        </a:rPr>
                        <a:t> -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nakvašen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daje</a:t>
                      </a:r>
                      <a:r>
                        <a:rPr lang="en-US" sz="2800" b="1" u="none" strike="noStrike" kern="1200" dirty="0">
                          <a:effectLst/>
                        </a:rPr>
                        <a:t> HCN -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nikada</a:t>
                      </a:r>
                      <a:r>
                        <a:rPr lang="en-US" sz="2800" b="1" u="none" strike="noStrike" kern="1200" dirty="0">
                          <a:effectLst/>
                        </a:rPr>
                        <a:t> se ne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koristi</a:t>
                      </a:r>
                      <a:r>
                        <a:rPr lang="en-US" sz="2800" b="1" u="none" strike="noStrike" kern="1200" dirty="0">
                          <a:effectLst/>
                        </a:rPr>
                        <a:t> u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ishrani</a:t>
                      </a:r>
                      <a:r>
                        <a:rPr lang="en-US" sz="2800" b="1" u="none" strike="noStrike" kern="1200" dirty="0">
                          <a:effectLst/>
                        </a:rPr>
                        <a:t>!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583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Sočivo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u="none" strike="noStrike" kern="1200" dirty="0" err="1">
                          <a:effectLst/>
                        </a:rPr>
                        <a:t>preskupo</a:t>
                      </a:r>
                      <a:r>
                        <a:rPr lang="en-US" sz="2800" b="1" u="none" strike="noStrike" kern="1200" dirty="0">
                          <a:effectLst/>
                        </a:rPr>
                        <a:t>,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retko</a:t>
                      </a:r>
                      <a:r>
                        <a:rPr lang="en-US" sz="2800" b="1" u="none" strike="noStrike" kern="1200" dirty="0">
                          <a:effectLst/>
                        </a:rPr>
                        <a:t> se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koristi</a:t>
                      </a:r>
                      <a:r>
                        <a:rPr lang="en-US" sz="2800" b="1" u="none" strike="noStrike" kern="1200" dirty="0">
                          <a:effectLst/>
                        </a:rPr>
                        <a:t>.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466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Guar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u="none" strike="noStrike" kern="1200" dirty="0" err="1">
                          <a:effectLst/>
                        </a:rPr>
                        <a:t>kao</a:t>
                      </a:r>
                      <a:r>
                        <a:rPr lang="en-US" sz="2800" b="1" u="none" strike="noStrike" kern="1200" dirty="0">
                          <a:effectLst/>
                        </a:rPr>
                        <a:t>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brašno</a:t>
                      </a:r>
                      <a:r>
                        <a:rPr lang="en-US" sz="2800" b="1" u="none" strike="noStrike" kern="1200" dirty="0">
                          <a:effectLst/>
                        </a:rPr>
                        <a:t> od </a:t>
                      </a:r>
                      <a:r>
                        <a:rPr lang="en-US" sz="2800" b="1" u="none" strike="noStrike" kern="1200" dirty="0" err="1">
                          <a:effectLst/>
                        </a:rPr>
                        <a:t>guara</a:t>
                      </a:r>
                      <a:r>
                        <a:rPr lang="en-US" sz="2800" b="1" u="none" strike="noStrike" kern="1200" dirty="0">
                          <a:effectLst/>
                        </a:rPr>
                        <a:t>.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047102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2B044924-31FC-4CBB-BBDF-DF53E439C9B8}"/>
              </a:ext>
            </a:extLst>
          </p:cNvPr>
          <p:cNvSpPr/>
          <p:nvPr/>
        </p:nvSpPr>
        <p:spPr>
          <a:xfrm>
            <a:off x="3932908" y="137160"/>
            <a:ext cx="4326184" cy="707886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4000" dirty="0"/>
              <a:t>ZRNA LEGUMINOZA</a:t>
            </a:r>
          </a:p>
        </p:txBody>
      </p:sp>
    </p:spTree>
    <p:extLst>
      <p:ext uri="{BB962C8B-B14F-4D97-AF65-F5344CB8AC3E}">
        <p14:creationId xmlns:p14="http://schemas.microsoft.com/office/powerpoint/2010/main" val="3491112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6BFC194-C3A4-435F-943B-818E1D593A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427945"/>
              </p:ext>
            </p:extLst>
          </p:nvPr>
        </p:nvGraphicFramePr>
        <p:xfrm>
          <a:off x="118872" y="1176866"/>
          <a:ext cx="11978640" cy="49987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989320">
                  <a:extLst>
                    <a:ext uri="{9D8B030D-6E8A-4147-A177-3AD203B41FA5}">
                      <a16:colId xmlns:a16="http://schemas.microsoft.com/office/drawing/2014/main" val="3026442749"/>
                    </a:ext>
                  </a:extLst>
                </a:gridCol>
                <a:gridCol w="5989320">
                  <a:extLst>
                    <a:ext uri="{9D8B030D-6E8A-4147-A177-3AD203B41FA5}">
                      <a16:colId xmlns:a16="http://schemas.microsoft.com/office/drawing/2014/main" val="4556122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Lan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kern="1200" dirty="0">
                          <a:effectLst/>
                        </a:rPr>
                        <a:t>32 - 34 % </a:t>
                      </a:r>
                      <a:r>
                        <a:rPr lang="en-US" sz="2800" b="1" kern="1200" dirty="0" err="1">
                          <a:effectLst/>
                        </a:rPr>
                        <a:t>ulja</a:t>
                      </a:r>
                      <a:r>
                        <a:rPr lang="en-US" sz="2800" b="1" kern="1200" dirty="0">
                          <a:effectLst/>
                        </a:rPr>
                        <a:t>. </a:t>
                      </a:r>
                      <a:r>
                        <a:rPr lang="en-US" sz="2800" b="1" kern="1200" dirty="0" err="1">
                          <a:effectLst/>
                        </a:rPr>
                        <a:t>Odvarak</a:t>
                      </a:r>
                      <a:r>
                        <a:rPr lang="en-US" sz="2800" b="1" kern="1200" dirty="0">
                          <a:effectLst/>
                        </a:rPr>
                        <a:t> za </a:t>
                      </a:r>
                      <a:r>
                        <a:rPr lang="en-US" sz="2800" b="1" kern="1200" dirty="0" err="1">
                          <a:effectLst/>
                        </a:rPr>
                        <a:t>telad</a:t>
                      </a:r>
                      <a:r>
                        <a:rPr lang="en-US" sz="2800" b="1" kern="1200" dirty="0">
                          <a:effectLst/>
                        </a:rPr>
                        <a:t>, </a:t>
                      </a:r>
                      <a:r>
                        <a:rPr lang="en-US" sz="2800" b="1" kern="1200" dirty="0" err="1">
                          <a:effectLst/>
                        </a:rPr>
                        <a:t>konjima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365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Suncokret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800" b="1" kern="1200" dirty="0">
                          <a:effectLst/>
                        </a:rPr>
                        <a:t>J</a:t>
                      </a:r>
                      <a:r>
                        <a:rPr lang="en-US" sz="2800" b="1" kern="1200" dirty="0">
                          <a:effectLst/>
                        </a:rPr>
                        <a:t>aka </a:t>
                      </a:r>
                      <a:r>
                        <a:rPr lang="en-US" sz="2800" b="1" kern="1200" dirty="0" err="1">
                          <a:effectLst/>
                        </a:rPr>
                        <a:t>celulozna</a:t>
                      </a:r>
                      <a:r>
                        <a:rPr lang="en-US" sz="2800" b="1" kern="1200" dirty="0">
                          <a:effectLst/>
                        </a:rPr>
                        <a:t> </a:t>
                      </a:r>
                      <a:r>
                        <a:rPr lang="en-US" sz="2800" b="1" kern="1200" dirty="0" err="1">
                          <a:effectLst/>
                        </a:rPr>
                        <a:t>Ijuska</a:t>
                      </a:r>
                      <a:r>
                        <a:rPr lang="en-US" sz="2800" b="1" kern="1200" dirty="0">
                          <a:effectLst/>
                        </a:rPr>
                        <a:t>. </a:t>
                      </a:r>
                      <a:r>
                        <a:rPr lang="en-US" sz="2800" b="1" kern="1200" dirty="0" err="1">
                          <a:effectLst/>
                        </a:rPr>
                        <a:t>Smeše</a:t>
                      </a:r>
                      <a:r>
                        <a:rPr lang="en-US" sz="2800" b="1" kern="1200" dirty="0">
                          <a:effectLst/>
                        </a:rPr>
                        <a:t> za </a:t>
                      </a:r>
                      <a:r>
                        <a:rPr lang="en-US" sz="2800" b="1" kern="1200" dirty="0" err="1">
                          <a:effectLst/>
                        </a:rPr>
                        <a:t>ptice</a:t>
                      </a:r>
                      <a:r>
                        <a:rPr lang="en-US" sz="2800" b="1" kern="1200" dirty="0">
                          <a:effectLst/>
                        </a:rPr>
                        <a:t>. 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423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Kikiriki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800" b="1" kern="1200" dirty="0">
                          <a:effectLst/>
                        </a:rPr>
                        <a:t>A</a:t>
                      </a:r>
                      <a:r>
                        <a:rPr lang="en-US" sz="2800" b="1" kern="1200" dirty="0" err="1">
                          <a:effectLst/>
                        </a:rPr>
                        <a:t>flatoksin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847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Mak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800" b="1" kern="1200" dirty="0">
                          <a:effectLst/>
                        </a:rPr>
                        <a:t>K</a:t>
                      </a:r>
                      <a:r>
                        <a:rPr lang="en-US" sz="2800" b="1" kern="1200" dirty="0" err="1">
                          <a:effectLst/>
                        </a:rPr>
                        <a:t>olačarski</a:t>
                      </a:r>
                      <a:r>
                        <a:rPr lang="en-US" sz="2800" b="1" kern="1200" dirty="0">
                          <a:effectLst/>
                        </a:rPr>
                        <a:t> </a:t>
                      </a:r>
                      <a:r>
                        <a:rPr lang="en-US" sz="2800" b="1" kern="1200" dirty="0" err="1">
                          <a:effectLst/>
                        </a:rPr>
                        <a:t>i</a:t>
                      </a:r>
                      <a:r>
                        <a:rPr lang="en-US" sz="2800" b="1" kern="1200" dirty="0">
                          <a:effectLst/>
                        </a:rPr>
                        <a:t> </a:t>
                      </a:r>
                      <a:r>
                        <a:rPr lang="en-US" sz="2800" b="1" kern="1200" dirty="0" err="1">
                          <a:effectLst/>
                        </a:rPr>
                        <a:t>opijumski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870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Konoplja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800" b="1" kern="1200" dirty="0">
                          <a:effectLst/>
                        </a:rPr>
                        <a:t>K</a:t>
                      </a:r>
                      <a:r>
                        <a:rPr lang="en-US" sz="2800" b="1" kern="1200" dirty="0" err="1">
                          <a:effectLst/>
                        </a:rPr>
                        <a:t>anabin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371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Sezam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800" b="1" kern="1200" dirty="0">
                          <a:effectLst/>
                        </a:rPr>
                        <a:t>P</a:t>
                      </a:r>
                      <a:r>
                        <a:rPr lang="en-US" sz="2800" b="1" kern="1200" dirty="0" err="1">
                          <a:effectLst/>
                        </a:rPr>
                        <a:t>ekarska</a:t>
                      </a:r>
                      <a:r>
                        <a:rPr lang="en-US" sz="2800" b="1" kern="1200" dirty="0">
                          <a:effectLst/>
                        </a:rPr>
                        <a:t> </a:t>
                      </a:r>
                      <a:r>
                        <a:rPr lang="en-US" sz="2800" b="1" kern="1200" dirty="0" err="1">
                          <a:effectLst/>
                        </a:rPr>
                        <a:t>industrija</a:t>
                      </a:r>
                      <a:r>
                        <a:rPr lang="en-US" sz="2800" b="1" kern="1200" dirty="0">
                          <a:effectLst/>
                        </a:rPr>
                        <a:t>. </a:t>
                      </a:r>
                      <a:r>
                        <a:rPr lang="en-US" sz="2800" b="1" kern="1200" dirty="0" err="1">
                          <a:effectLst/>
                        </a:rPr>
                        <a:t>Sobne</a:t>
                      </a:r>
                      <a:r>
                        <a:rPr lang="en-US" sz="2800" b="1" kern="1200" dirty="0">
                          <a:effectLst/>
                        </a:rPr>
                        <a:t> </a:t>
                      </a:r>
                      <a:r>
                        <a:rPr lang="en-US" sz="2800" b="1" kern="1200" dirty="0" err="1">
                          <a:effectLst/>
                        </a:rPr>
                        <a:t>ptice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952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Uljana repica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800" b="1" kern="1200" dirty="0">
                          <a:effectLst/>
                        </a:rPr>
                        <a:t>U</a:t>
                      </a:r>
                      <a:r>
                        <a:rPr lang="en-US" sz="2800" b="1" kern="1200" dirty="0">
                          <a:effectLst/>
                        </a:rPr>
                        <a:t> </a:t>
                      </a:r>
                      <a:r>
                        <a:rPr lang="en-US" sz="2800" b="1" kern="1200" dirty="0" err="1">
                          <a:effectLst/>
                        </a:rPr>
                        <a:t>novije</a:t>
                      </a:r>
                      <a:r>
                        <a:rPr lang="en-US" sz="2800" b="1" kern="1200" dirty="0">
                          <a:effectLst/>
                        </a:rPr>
                        <a:t> </a:t>
                      </a:r>
                      <a:r>
                        <a:rPr lang="en-US" sz="2800" b="1" kern="1200" dirty="0" err="1">
                          <a:effectLst/>
                        </a:rPr>
                        <a:t>vreme</a:t>
                      </a:r>
                      <a:r>
                        <a:rPr lang="en-US" sz="2800" b="1" kern="1200" dirty="0">
                          <a:effectLst/>
                        </a:rPr>
                        <a:t> </a:t>
                      </a:r>
                      <a:r>
                        <a:rPr lang="en-US" sz="2800" b="1" kern="1200" dirty="0" err="1">
                          <a:effectLst/>
                        </a:rPr>
                        <a:t>sve</a:t>
                      </a:r>
                      <a:r>
                        <a:rPr lang="en-US" sz="2800" b="1" kern="1200" dirty="0">
                          <a:effectLst/>
                        </a:rPr>
                        <a:t> </a:t>
                      </a:r>
                      <a:r>
                        <a:rPr lang="en-US" sz="2800" b="1" kern="1200" dirty="0" err="1">
                          <a:effectLst/>
                        </a:rPr>
                        <a:t>više</a:t>
                      </a:r>
                      <a:r>
                        <a:rPr lang="en-US" sz="2800" b="1" kern="1200" dirty="0">
                          <a:effectLst/>
                        </a:rPr>
                        <a:t>, </a:t>
                      </a:r>
                      <a:r>
                        <a:rPr lang="en-US" sz="2800" b="1" kern="1200" dirty="0" err="1">
                          <a:effectLst/>
                        </a:rPr>
                        <a:t>posebno</a:t>
                      </a:r>
                      <a:r>
                        <a:rPr lang="en-US" sz="2800" b="1" kern="1200" dirty="0">
                          <a:effectLst/>
                        </a:rPr>
                        <a:t> </a:t>
                      </a:r>
                      <a:r>
                        <a:rPr lang="en-US" sz="2800" b="1" kern="1200" dirty="0" err="1">
                          <a:effectLst/>
                        </a:rPr>
                        <a:t>osetljiva</a:t>
                      </a:r>
                      <a:r>
                        <a:rPr lang="en-US" sz="2800" b="1" kern="1200" dirty="0">
                          <a:effectLst/>
                        </a:rPr>
                        <a:t> </a:t>
                      </a:r>
                      <a:r>
                        <a:rPr lang="en-US" sz="2800" b="1" kern="1200" dirty="0" err="1">
                          <a:effectLst/>
                        </a:rPr>
                        <a:t>živina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6522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2800" b="1" dirty="0"/>
                        <a:t>Bundeva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800" b="1" kern="1200" dirty="0">
                          <a:effectLst/>
                        </a:rPr>
                        <a:t>P</a:t>
                      </a:r>
                      <a:r>
                        <a:rPr lang="en-US" sz="2800" b="1" kern="1200" dirty="0" err="1">
                          <a:effectLst/>
                        </a:rPr>
                        <a:t>reživari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7355671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707AA3C-B030-4BCA-AB99-665D82F66C3B}"/>
              </a:ext>
            </a:extLst>
          </p:cNvPr>
          <p:cNvSpPr/>
          <p:nvPr/>
        </p:nvSpPr>
        <p:spPr>
          <a:xfrm>
            <a:off x="4015204" y="135056"/>
            <a:ext cx="3457100" cy="707886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sr-Latn-RS" sz="4000" dirty="0"/>
              <a:t>SEME ULJARICA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54625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1EEAC14-3E8A-4231-95B2-C18C585372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363390"/>
              </p:ext>
            </p:extLst>
          </p:nvPr>
        </p:nvGraphicFramePr>
        <p:xfrm>
          <a:off x="399288" y="2075688"/>
          <a:ext cx="11393424" cy="22250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62096">
                  <a:extLst>
                    <a:ext uri="{9D8B030D-6E8A-4147-A177-3AD203B41FA5}">
                      <a16:colId xmlns:a16="http://schemas.microsoft.com/office/drawing/2014/main" val="992409120"/>
                    </a:ext>
                  </a:extLst>
                </a:gridCol>
                <a:gridCol w="8931328">
                  <a:extLst>
                    <a:ext uri="{9D8B030D-6E8A-4147-A177-3AD203B41FA5}">
                      <a16:colId xmlns:a16="http://schemas.microsoft.com/office/drawing/2014/main" val="24742219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r-Latn-RS" sz="3200" b="1" dirty="0"/>
                        <a:t>Hrastov žir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3200" b="1" u="none" strike="noStrike" kern="1200" dirty="0">
                          <a:effectLst/>
                        </a:rPr>
                        <a:t>T</a:t>
                      </a:r>
                      <a:r>
                        <a:rPr lang="en-US" sz="3200" b="1" u="none" strike="noStrike" kern="1200" dirty="0" err="1">
                          <a:effectLst/>
                        </a:rPr>
                        <a:t>anin</a:t>
                      </a:r>
                      <a:r>
                        <a:rPr lang="en-US" sz="3200" b="1" u="none" strike="noStrike" kern="1200" dirty="0">
                          <a:effectLst/>
                        </a:rPr>
                        <a:t>. </a:t>
                      </a:r>
                      <a:r>
                        <a:rPr lang="en-US" sz="3200" b="1" u="none" strike="noStrike" kern="1200" dirty="0" err="1">
                          <a:effectLst/>
                        </a:rPr>
                        <a:t>Lako</a:t>
                      </a:r>
                      <a:r>
                        <a:rPr lang="en-US" sz="3200" b="1" u="none" strike="noStrike" kern="1200" dirty="0">
                          <a:effectLst/>
                        </a:rPr>
                        <a:t> se </a:t>
                      </a:r>
                      <a:r>
                        <a:rPr lang="en-US" sz="3200" b="1" u="none" strike="noStrike" kern="1200" dirty="0" err="1">
                          <a:effectLst/>
                        </a:rPr>
                        <a:t>uplesnivi</a:t>
                      </a:r>
                      <a:r>
                        <a:rPr lang="en-US" sz="3200" b="1" u="none" strike="noStrike" kern="1200" dirty="0">
                          <a:effectLst/>
                        </a:rPr>
                        <a:t>.</a:t>
                      </a:r>
                      <a:endParaRPr lang="en-US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808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3200" b="1" dirty="0"/>
                        <a:t>Bukov žir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3200" b="1" u="none" strike="noStrike" kern="1200" dirty="0">
                          <a:effectLst/>
                        </a:rPr>
                        <a:t>F</a:t>
                      </a:r>
                      <a:r>
                        <a:rPr lang="en-US" sz="3200" b="1" u="none" strike="noStrike" kern="1200" dirty="0" err="1">
                          <a:effectLst/>
                        </a:rPr>
                        <a:t>agin</a:t>
                      </a:r>
                      <a:r>
                        <a:rPr lang="en-US" sz="3200" b="1" u="none" strike="noStrike" kern="1200" dirty="0">
                          <a:effectLst/>
                        </a:rPr>
                        <a:t> - </a:t>
                      </a:r>
                      <a:r>
                        <a:rPr lang="en-US" sz="3200" b="1" u="none" strike="noStrike" kern="1200" dirty="0" err="1">
                          <a:effectLst/>
                        </a:rPr>
                        <a:t>toksičan</a:t>
                      </a:r>
                      <a:r>
                        <a:rPr lang="en-US" sz="3200" b="1" u="none" strike="noStrike" kern="1200" dirty="0">
                          <a:effectLst/>
                        </a:rPr>
                        <a:t> za </a:t>
                      </a:r>
                      <a:r>
                        <a:rPr lang="en-US" sz="3200" b="1" u="none" strike="noStrike" kern="1200" dirty="0" err="1">
                          <a:effectLst/>
                        </a:rPr>
                        <a:t>konje</a:t>
                      </a:r>
                      <a:r>
                        <a:rPr lang="en-US" sz="3200" b="1" u="none" strike="noStrike" kern="1200" dirty="0">
                          <a:effectLst/>
                        </a:rPr>
                        <a:t>, </a:t>
                      </a:r>
                      <a:r>
                        <a:rPr lang="en-US" sz="3200" b="1" u="none" strike="noStrike" kern="1200" dirty="0" err="1">
                          <a:effectLst/>
                        </a:rPr>
                        <a:t>magarce</a:t>
                      </a:r>
                      <a:r>
                        <a:rPr lang="en-US" sz="3200" b="1" u="none" strike="noStrike" kern="1200" dirty="0">
                          <a:effectLst/>
                        </a:rPr>
                        <a:t> </a:t>
                      </a:r>
                      <a:r>
                        <a:rPr lang="en-US" sz="3200" b="1" u="none" strike="noStrike" kern="1200" dirty="0" err="1">
                          <a:effectLst/>
                        </a:rPr>
                        <a:t>i</a:t>
                      </a:r>
                      <a:r>
                        <a:rPr lang="en-US" sz="3200" b="1" u="none" strike="noStrike" kern="1200" dirty="0">
                          <a:effectLst/>
                        </a:rPr>
                        <a:t> </a:t>
                      </a:r>
                      <a:r>
                        <a:rPr lang="en-US" sz="3200" b="1" u="none" strike="noStrike" kern="1200" dirty="0" err="1">
                          <a:effectLst/>
                        </a:rPr>
                        <a:t>mazge</a:t>
                      </a:r>
                      <a:r>
                        <a:rPr lang="en-US" sz="3200" b="1" u="none" strike="noStrike" kern="1200" dirty="0">
                          <a:effectLst/>
                        </a:rPr>
                        <a:t>. </a:t>
                      </a:r>
                      <a:r>
                        <a:rPr lang="en-US" sz="3200" b="1" u="none" strike="noStrike" kern="1200" dirty="0" err="1">
                          <a:effectLst/>
                        </a:rPr>
                        <a:t>Žirenje</a:t>
                      </a:r>
                      <a:r>
                        <a:rPr lang="en-US" sz="3200" b="1" u="none" strike="noStrike" kern="1200" dirty="0">
                          <a:effectLst/>
                        </a:rPr>
                        <a:t> </a:t>
                      </a:r>
                      <a:r>
                        <a:rPr lang="en-US" sz="3200" b="1" u="none" strike="noStrike" kern="1200" dirty="0" err="1">
                          <a:effectLst/>
                        </a:rPr>
                        <a:t>svinja</a:t>
                      </a:r>
                      <a:r>
                        <a:rPr lang="sr-Latn-RS" sz="3200" b="1" u="none" strike="noStrike" kern="1200" dirty="0">
                          <a:effectLst/>
                        </a:rPr>
                        <a:t>.</a:t>
                      </a:r>
                      <a:endParaRPr lang="en-US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086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3200" b="1" dirty="0"/>
                        <a:t>Kesten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3200" b="1" u="none" strike="noStrike" kern="1200" dirty="0">
                          <a:effectLst/>
                        </a:rPr>
                        <a:t>D</a:t>
                      </a:r>
                      <a:r>
                        <a:rPr lang="en-US" sz="3200" b="1" u="none" strike="noStrike" kern="1200" dirty="0" err="1">
                          <a:effectLst/>
                        </a:rPr>
                        <a:t>ivlji</a:t>
                      </a:r>
                      <a:r>
                        <a:rPr lang="en-US" sz="3200" b="1" u="none" strike="noStrike" kern="1200" dirty="0">
                          <a:effectLst/>
                        </a:rPr>
                        <a:t> </a:t>
                      </a:r>
                      <a:r>
                        <a:rPr lang="en-US" sz="3200" b="1" u="none" strike="noStrike" kern="1200" dirty="0" err="1">
                          <a:effectLst/>
                        </a:rPr>
                        <a:t>i</a:t>
                      </a:r>
                      <a:r>
                        <a:rPr lang="en-US" sz="3200" b="1" u="none" strike="noStrike" kern="1200" dirty="0">
                          <a:effectLst/>
                        </a:rPr>
                        <a:t> </a:t>
                      </a:r>
                      <a:r>
                        <a:rPr lang="en-US" sz="3200" b="1" u="none" strike="noStrike" kern="1200" dirty="0" err="1">
                          <a:effectLst/>
                        </a:rPr>
                        <a:t>pitomi</a:t>
                      </a:r>
                      <a:r>
                        <a:rPr lang="en-US" sz="3200" b="1" u="none" strike="noStrike" kern="1200" dirty="0">
                          <a:effectLst/>
                        </a:rPr>
                        <a:t>.</a:t>
                      </a:r>
                      <a:endParaRPr lang="en-US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406668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86F43B1E-4A37-4017-A0C2-AB51D91DAFE9}"/>
              </a:ext>
            </a:extLst>
          </p:cNvPr>
          <p:cNvSpPr/>
          <p:nvPr/>
        </p:nvSpPr>
        <p:spPr>
          <a:xfrm>
            <a:off x="4015204" y="546536"/>
            <a:ext cx="3874650" cy="707886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sr-Latn-RS" sz="4000" dirty="0"/>
              <a:t>PLODOVI DRVEĆA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5033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57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590</Words>
  <Application>Microsoft Office PowerPoint</Application>
  <PresentationFormat>Widescreen</PresentationFormat>
  <Paragraphs>110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12</cp:revision>
  <dcterms:created xsi:type="dcterms:W3CDTF">2024-10-23T09:06:41Z</dcterms:created>
  <dcterms:modified xsi:type="dcterms:W3CDTF">2024-11-07T10:13:28Z</dcterms:modified>
</cp:coreProperties>
</file>